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8374F-E20D-497C-A8F2-E9B587BEEB35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91D26-C911-4E8C-BDE5-89C46A2A2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1D26-C911-4E8C-BDE5-89C46A2A2B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32510E-26DB-435F-834F-3E62E0BE9E17}" type="datetimeFigureOut">
              <a:rPr lang="en-US" smtClean="0"/>
              <a:pPr/>
              <a:t>07-Aug-19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3AEE85-1938-47CA-BFB6-19CF4346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HALOGEN GROUP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C.R.KRISHNA KUMARI AMMA</a:t>
            </a:r>
          </a:p>
          <a:p>
            <a:r>
              <a:rPr lang="en-US" smtClean="0"/>
              <a:t>DEPARTMENT OF MATERIA MEDICA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COMBINATIONS</a:t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7391400" cy="5257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dirty="0" smtClean="0"/>
              <a:t>Fluorine preparations </a:t>
            </a:r>
            <a:r>
              <a:rPr lang="en-US" b="1" dirty="0" err="1" smtClean="0"/>
              <a:t>calc.fluor</a:t>
            </a:r>
            <a:r>
              <a:rPr lang="en-US" b="1" dirty="0" smtClean="0"/>
              <a:t>, fluoric acid</a:t>
            </a:r>
            <a:endParaRPr lang="en-US" dirty="0" smtClean="0"/>
          </a:p>
          <a:p>
            <a:endParaRPr lang="en-US" dirty="0" smtClean="0"/>
          </a:p>
          <a:p>
            <a:pPr lvl="0"/>
            <a:r>
              <a:rPr lang="en-US" b="1" dirty="0" smtClean="0"/>
              <a:t>Chlorine preparations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aluminium</a:t>
            </a:r>
            <a:r>
              <a:rPr lang="en-US" b="1" dirty="0" smtClean="0"/>
              <a:t> chloride ammonium mur.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antim.mur.,aurum.mur</a:t>
            </a:r>
            <a:r>
              <a:rPr lang="en-US" b="1" dirty="0" smtClean="0"/>
              <a:t> kali </a:t>
            </a:r>
            <a:r>
              <a:rPr lang="en-US" b="1" dirty="0" err="1" smtClean="0"/>
              <a:t>natrum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b="1" dirty="0" smtClean="0"/>
              <a:t>aurum mur </a:t>
            </a:r>
            <a:r>
              <a:rPr lang="en-US" b="1" dirty="0" err="1" smtClean="0"/>
              <a:t>natronatum</a:t>
            </a:r>
            <a:r>
              <a:rPr lang="en-US" b="1" dirty="0" smtClean="0"/>
              <a:t>, </a:t>
            </a:r>
            <a:r>
              <a:rPr lang="en-US" b="1" dirty="0" err="1" smtClean="0"/>
              <a:t>baryta</a:t>
            </a:r>
            <a:r>
              <a:rPr lang="en-US" b="1" dirty="0" smtClean="0"/>
              <a:t> mur., calc.mur, </a:t>
            </a:r>
            <a:r>
              <a:rPr lang="en-US" b="1" dirty="0" err="1" smtClean="0"/>
              <a:t>chininum</a:t>
            </a:r>
            <a:r>
              <a:rPr lang="en-US" b="1" dirty="0" smtClean="0"/>
              <a:t> mur., </a:t>
            </a:r>
            <a:r>
              <a:rPr lang="en-US" b="1" dirty="0" err="1" smtClean="0"/>
              <a:t>chlorum</a:t>
            </a:r>
            <a:r>
              <a:rPr lang="en-US" b="1" dirty="0" smtClean="0"/>
              <a:t>,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chloralum</a:t>
            </a:r>
            <a:r>
              <a:rPr lang="en-US" b="1" dirty="0" smtClean="0"/>
              <a:t>, </a:t>
            </a:r>
            <a:r>
              <a:rPr lang="en-US" b="1" dirty="0" err="1" smtClean="0"/>
              <a:t>chloroformum</a:t>
            </a:r>
            <a:r>
              <a:rPr lang="en-US" b="1" dirty="0" smtClean="0"/>
              <a:t>, </a:t>
            </a:r>
            <a:r>
              <a:rPr lang="en-US" b="1" dirty="0" err="1" smtClean="0"/>
              <a:t>ferrmur</a:t>
            </a:r>
            <a:r>
              <a:rPr lang="en-US" b="1" dirty="0" smtClean="0"/>
              <a:t>.,</a:t>
            </a:r>
            <a:r>
              <a:rPr lang="en-US" dirty="0" smtClean="0"/>
              <a:t>	</a:t>
            </a:r>
            <a:r>
              <a:rPr lang="en-US" b="1" dirty="0" err="1" smtClean="0"/>
              <a:t>hydrastinmur</a:t>
            </a:r>
            <a:r>
              <a:rPr lang="en-US" b="1" dirty="0" smtClean="0"/>
              <a:t>.,</a:t>
            </a:r>
            <a:endParaRPr lang="en-US" dirty="0" smtClean="0"/>
          </a:p>
          <a:p>
            <a:r>
              <a:rPr lang="en-US" b="1" dirty="0" err="1" smtClean="0"/>
              <a:t>iodium</a:t>
            </a:r>
            <a:r>
              <a:rPr lang="en-US" b="1" dirty="0" smtClean="0"/>
              <a:t> </a:t>
            </a:r>
            <a:r>
              <a:rPr lang="en-US" b="1" dirty="0" err="1" smtClean="0"/>
              <a:t>chlor</a:t>
            </a:r>
            <a:r>
              <a:rPr lang="en-US" b="1" dirty="0" smtClean="0"/>
              <a:t>, </a:t>
            </a:r>
            <a:r>
              <a:rPr lang="en-US" b="1" dirty="0" err="1" smtClean="0"/>
              <a:t>kalimur,kalichlorosum</a:t>
            </a:r>
            <a:r>
              <a:rPr lang="en-US" b="1" dirty="0" smtClean="0"/>
              <a:t>, </a:t>
            </a:r>
            <a:r>
              <a:rPr lang="en-US" b="1" dirty="0" err="1" smtClean="0"/>
              <a:t>magmur</a:t>
            </a:r>
            <a:r>
              <a:rPr lang="en-US" b="1" dirty="0" smtClean="0"/>
              <a:t>., </a:t>
            </a:r>
            <a:r>
              <a:rPr lang="en-US" b="1" dirty="0" err="1" smtClean="0"/>
              <a:t>manganum</a:t>
            </a:r>
            <a:endParaRPr lang="en-US" dirty="0" smtClean="0"/>
          </a:p>
          <a:p>
            <a:r>
              <a:rPr lang="en-US" b="1" dirty="0" smtClean="0"/>
              <a:t>mur., muriatic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Acid, </a:t>
            </a:r>
            <a:r>
              <a:rPr lang="en-US" b="1" dirty="0" err="1" smtClean="0"/>
              <a:t>natrum</a:t>
            </a:r>
            <a:r>
              <a:rPr lang="en-US" b="1" dirty="0" smtClean="0"/>
              <a:t> </a:t>
            </a:r>
            <a:r>
              <a:rPr lang="en-US" b="1" dirty="0" err="1" smtClean="0"/>
              <a:t>hypochlorosum</a:t>
            </a:r>
            <a:r>
              <a:rPr lang="en-US" b="1" dirty="0" smtClean="0"/>
              <a:t>, </a:t>
            </a:r>
            <a:r>
              <a:rPr lang="en-US" b="1" dirty="0" err="1" smtClean="0"/>
              <a:t>nat</a:t>
            </a:r>
            <a:r>
              <a:rPr lang="en-US" b="1" dirty="0" smtClean="0"/>
              <a:t> mur.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04800"/>
            <a:ext cx="7391400" cy="552184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 smtClean="0"/>
              <a:t>Bromine preparations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ammonium </a:t>
            </a:r>
            <a:r>
              <a:rPr lang="en-US" b="1" dirty="0" err="1" smtClean="0"/>
              <a:t>brom</a:t>
            </a:r>
            <a:r>
              <a:rPr lang="en-US" b="1" dirty="0" smtClean="0"/>
              <a:t>., ars </a:t>
            </a:r>
            <a:r>
              <a:rPr lang="en-US" b="1" dirty="0" err="1" smtClean="0"/>
              <a:t>brom</a:t>
            </a:r>
            <a:r>
              <a:rPr lang="en-US" b="1" dirty="0" smtClean="0"/>
              <a:t>., </a:t>
            </a:r>
            <a:r>
              <a:rPr lang="en-US" b="1" dirty="0" err="1" smtClean="0"/>
              <a:t>aur</a:t>
            </a:r>
            <a:r>
              <a:rPr lang="en-US" b="1" dirty="0" smtClean="0"/>
              <a:t> bor., </a:t>
            </a:r>
            <a:r>
              <a:rPr lang="en-US" b="1" dirty="0" err="1" smtClean="0"/>
              <a:t>bromium</a:t>
            </a:r>
            <a:r>
              <a:rPr lang="en-US" b="1" dirty="0" smtClean="0"/>
              <a:t>, cadmium </a:t>
            </a:r>
            <a:r>
              <a:rPr lang="en-US" b="1" dirty="0" err="1" smtClean="0"/>
              <a:t>brom</a:t>
            </a:r>
            <a:r>
              <a:rPr lang="en-US" b="1" dirty="0" smtClean="0"/>
              <a:t>, calc </a:t>
            </a:r>
            <a:r>
              <a:rPr lang="en-US" b="1" dirty="0" err="1" smtClean="0"/>
              <a:t>brom</a:t>
            </a:r>
            <a:r>
              <a:rPr lang="en-US" b="1" dirty="0" smtClean="0"/>
              <a:t>., </a:t>
            </a:r>
            <a:r>
              <a:rPr lang="en-US" b="1" dirty="0" err="1" smtClean="0"/>
              <a:t>ferrum</a:t>
            </a:r>
            <a:r>
              <a:rPr lang="en-US" b="1" dirty="0" smtClean="0"/>
              <a:t> </a:t>
            </a:r>
            <a:r>
              <a:rPr lang="en-US" b="1" dirty="0" err="1" smtClean="0"/>
              <a:t>brom</a:t>
            </a:r>
            <a:r>
              <a:rPr lang="en-US" b="1" dirty="0" smtClean="0"/>
              <a:t>, hydro </a:t>
            </a:r>
            <a:r>
              <a:rPr lang="en-US" b="1" dirty="0" err="1" smtClean="0"/>
              <a:t>bromic</a:t>
            </a:r>
            <a:r>
              <a:rPr lang="en-US" b="1" dirty="0" smtClean="0"/>
              <a:t> acid, kali </a:t>
            </a:r>
            <a:r>
              <a:rPr lang="en-US" b="1" dirty="0" err="1" smtClean="0"/>
              <a:t>brom</a:t>
            </a:r>
            <a:r>
              <a:rPr lang="en-US" b="1" dirty="0" smtClean="0"/>
              <a:t>, lithium </a:t>
            </a:r>
            <a:r>
              <a:rPr lang="en-US" b="1" dirty="0" err="1" smtClean="0"/>
              <a:t>brom</a:t>
            </a:r>
            <a:r>
              <a:rPr lang="en-US" b="1" dirty="0" smtClean="0"/>
              <a:t>, </a:t>
            </a:r>
            <a:r>
              <a:rPr lang="en-US" b="1" dirty="0" err="1" smtClean="0"/>
              <a:t>merc</a:t>
            </a:r>
            <a:r>
              <a:rPr lang="en-US" b="1" dirty="0" smtClean="0"/>
              <a:t> </a:t>
            </a:r>
            <a:r>
              <a:rPr lang="en-US" b="1" dirty="0" err="1" smtClean="0"/>
              <a:t>brom</a:t>
            </a:r>
            <a:r>
              <a:rPr lang="en-US" b="1" dirty="0" smtClean="0"/>
              <a:t>, radium </a:t>
            </a:r>
            <a:r>
              <a:rPr lang="en-US" b="1" dirty="0" err="1" smtClean="0"/>
              <a:t>brom</a:t>
            </a:r>
            <a:r>
              <a:rPr lang="en-US" b="1" dirty="0" smtClean="0"/>
              <a:t>, strontium </a:t>
            </a:r>
            <a:r>
              <a:rPr lang="en-US" b="1" dirty="0" err="1" smtClean="0"/>
              <a:t>brom</a:t>
            </a:r>
            <a:r>
              <a:rPr lang="en-US" b="1" dirty="0" smtClean="0"/>
              <a:t>, </a:t>
            </a:r>
            <a:r>
              <a:rPr lang="en-US" b="1" dirty="0" err="1" smtClean="0"/>
              <a:t>zincum</a:t>
            </a:r>
            <a:r>
              <a:rPr lang="en-US" b="1" dirty="0" smtClean="0"/>
              <a:t> </a:t>
            </a:r>
            <a:r>
              <a:rPr lang="en-US" b="1" dirty="0" err="1" smtClean="0"/>
              <a:t>brom</a:t>
            </a:r>
            <a:endParaRPr lang="en-US" dirty="0" smtClean="0"/>
          </a:p>
          <a:p>
            <a:pPr lvl="0"/>
            <a:r>
              <a:rPr lang="en-US" b="1" dirty="0" smtClean="0"/>
              <a:t>Iodine preparations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ars </a:t>
            </a:r>
            <a:r>
              <a:rPr lang="en-US" b="1" dirty="0" err="1" smtClean="0"/>
              <a:t>iod</a:t>
            </a:r>
            <a:r>
              <a:rPr lang="en-US" b="1" dirty="0" smtClean="0"/>
              <a:t>., </a:t>
            </a:r>
            <a:r>
              <a:rPr lang="en-US" b="1" dirty="0" err="1" smtClean="0"/>
              <a:t>amm</a:t>
            </a:r>
            <a:r>
              <a:rPr lang="en-US" b="1" dirty="0" smtClean="0"/>
              <a:t> </a:t>
            </a:r>
            <a:r>
              <a:rPr lang="en-US" b="1" dirty="0" err="1" smtClean="0"/>
              <a:t>iod</a:t>
            </a:r>
            <a:r>
              <a:rPr lang="en-US" b="1" dirty="0" smtClean="0"/>
              <a:t>., </a:t>
            </a:r>
            <a:r>
              <a:rPr lang="en-US" b="1" dirty="0" err="1" smtClean="0"/>
              <a:t>antim</a:t>
            </a:r>
            <a:r>
              <a:rPr lang="en-US" b="1" dirty="0" smtClean="0"/>
              <a:t> </a:t>
            </a:r>
            <a:r>
              <a:rPr lang="en-US" b="1" dirty="0" err="1" smtClean="0"/>
              <a:t>iod</a:t>
            </a:r>
            <a:r>
              <a:rPr lang="en-US" b="1" dirty="0" smtClean="0"/>
              <a:t>., </a:t>
            </a:r>
            <a:r>
              <a:rPr lang="en-US" b="1" dirty="0" err="1" smtClean="0"/>
              <a:t>arg</a:t>
            </a:r>
            <a:r>
              <a:rPr lang="en-US" b="1" dirty="0" smtClean="0"/>
              <a:t> </a:t>
            </a:r>
            <a:r>
              <a:rPr lang="en-US" b="1" dirty="0" err="1" smtClean="0"/>
              <a:t>iod</a:t>
            </a:r>
            <a:r>
              <a:rPr lang="en-US" b="1" dirty="0" smtClean="0"/>
              <a:t>, aurum </a:t>
            </a:r>
            <a:r>
              <a:rPr lang="en-US" b="1" dirty="0" err="1" smtClean="0"/>
              <a:t>iod</a:t>
            </a:r>
            <a:r>
              <a:rPr lang="en-US" b="1" dirty="0" smtClean="0"/>
              <a:t>., </a:t>
            </a:r>
            <a:r>
              <a:rPr lang="en-US" b="1" dirty="0" err="1" smtClean="0"/>
              <a:t>baryta</a:t>
            </a:r>
            <a:r>
              <a:rPr lang="en-US" b="1" dirty="0" smtClean="0"/>
              <a:t> </a:t>
            </a:r>
            <a:r>
              <a:rPr lang="en-US" b="1" dirty="0" err="1" smtClean="0"/>
              <a:t>iod</a:t>
            </a:r>
            <a:r>
              <a:rPr lang="en-US" b="1" dirty="0" smtClean="0"/>
              <a:t>., barium </a:t>
            </a:r>
            <a:r>
              <a:rPr lang="en-US" b="1" dirty="0" err="1" smtClean="0"/>
              <a:t>iod</a:t>
            </a:r>
            <a:r>
              <a:rPr lang="en-US" b="1" dirty="0" smtClean="0"/>
              <a:t>., calc </a:t>
            </a:r>
            <a:r>
              <a:rPr lang="en-US" b="1" dirty="0" err="1" smtClean="0"/>
              <a:t>iod</a:t>
            </a:r>
            <a:r>
              <a:rPr lang="en-US" b="1" dirty="0" smtClean="0"/>
              <a:t>, </a:t>
            </a:r>
            <a:r>
              <a:rPr lang="en-US" b="1" dirty="0" err="1" smtClean="0"/>
              <a:t>cadm</a:t>
            </a:r>
            <a:r>
              <a:rPr lang="en-US" b="1" dirty="0" smtClean="0"/>
              <a:t> </a:t>
            </a:r>
            <a:r>
              <a:rPr lang="en-US" b="1" dirty="0" err="1" smtClean="0"/>
              <a:t>iod</a:t>
            </a:r>
            <a:r>
              <a:rPr lang="en-US" b="1" dirty="0" smtClean="0"/>
              <a:t>, </a:t>
            </a:r>
            <a:r>
              <a:rPr lang="en-US" b="1" dirty="0" err="1" smtClean="0"/>
              <a:t>ferr</a:t>
            </a:r>
            <a:r>
              <a:rPr lang="en-US" b="1" dirty="0" smtClean="0"/>
              <a:t> </a:t>
            </a:r>
            <a:r>
              <a:rPr lang="en-US" b="1" dirty="0" err="1" smtClean="0"/>
              <a:t>iod</a:t>
            </a:r>
            <a:r>
              <a:rPr lang="en-US" b="1" dirty="0" smtClean="0"/>
              <a:t>, </a:t>
            </a:r>
            <a:r>
              <a:rPr lang="en-US" b="1" dirty="0" err="1" smtClean="0"/>
              <a:t>iodum</a:t>
            </a:r>
            <a:r>
              <a:rPr lang="en-US" b="1" dirty="0" smtClean="0"/>
              <a:t>, </a:t>
            </a:r>
            <a:r>
              <a:rPr lang="en-US" b="1" dirty="0" err="1" smtClean="0"/>
              <a:t>iodoform</a:t>
            </a:r>
            <a:r>
              <a:rPr lang="en-US" b="1" dirty="0" smtClean="0"/>
              <a:t>, kali </a:t>
            </a:r>
            <a:r>
              <a:rPr lang="en-US" b="1" dirty="0" err="1" smtClean="0"/>
              <a:t>iod</a:t>
            </a:r>
            <a:r>
              <a:rPr lang="en-US" b="1" dirty="0" smtClean="0"/>
              <a:t>, Na </a:t>
            </a:r>
            <a:r>
              <a:rPr lang="en-US" b="1" dirty="0" err="1" smtClean="0"/>
              <a:t>iod</a:t>
            </a:r>
            <a:r>
              <a:rPr lang="en-US" b="1" dirty="0" smtClean="0"/>
              <a:t>, </a:t>
            </a:r>
            <a:r>
              <a:rPr lang="en-US" b="1" dirty="0" err="1" smtClean="0"/>
              <a:t>merc</a:t>
            </a:r>
            <a:r>
              <a:rPr lang="en-US" b="1" dirty="0" smtClean="0"/>
              <a:t> </a:t>
            </a:r>
            <a:r>
              <a:rPr lang="en-US" b="1" dirty="0" err="1" smtClean="0"/>
              <a:t>iod</a:t>
            </a:r>
            <a:r>
              <a:rPr lang="en-US" b="1" dirty="0" smtClean="0"/>
              <a:t> </a:t>
            </a:r>
            <a:r>
              <a:rPr lang="en-US" b="1" dirty="0" err="1" smtClean="0"/>
              <a:t>flav</a:t>
            </a:r>
            <a:r>
              <a:rPr lang="en-US" b="1" dirty="0" smtClean="0"/>
              <a:t>.,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err="1" smtClean="0"/>
              <a:t>merc</a:t>
            </a:r>
            <a:r>
              <a:rPr lang="en-US" b="1" dirty="0" smtClean="0"/>
              <a:t> </a:t>
            </a:r>
            <a:r>
              <a:rPr lang="en-US" b="1" dirty="0" err="1" smtClean="0"/>
              <a:t>iod</a:t>
            </a:r>
            <a:r>
              <a:rPr lang="en-US" b="1" dirty="0" smtClean="0"/>
              <a:t> rub, plumb </a:t>
            </a:r>
            <a:r>
              <a:rPr lang="en-US" b="1" dirty="0" err="1" smtClean="0"/>
              <a:t>iod</a:t>
            </a:r>
            <a:r>
              <a:rPr lang="en-US" b="1" dirty="0" smtClean="0"/>
              <a:t>, </a:t>
            </a:r>
            <a:r>
              <a:rPr lang="en-US" b="1" dirty="0" err="1" smtClean="0"/>
              <a:t>stront</a:t>
            </a:r>
            <a:r>
              <a:rPr lang="en-US" b="1" dirty="0" smtClean="0"/>
              <a:t> </a:t>
            </a:r>
            <a:r>
              <a:rPr lang="en-US" b="1" dirty="0" err="1" smtClean="0"/>
              <a:t>iod.,sulphue</a:t>
            </a:r>
            <a:r>
              <a:rPr lang="en-US" b="1" dirty="0" smtClean="0"/>
              <a:t> </a:t>
            </a:r>
            <a:r>
              <a:rPr lang="en-US" b="1" dirty="0" err="1" smtClean="0"/>
              <a:t>iod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b="1" dirty="0" err="1" smtClean="0"/>
              <a:t>Spongia</a:t>
            </a:r>
            <a:r>
              <a:rPr lang="en-US" b="1" dirty="0" smtClean="0"/>
              <a:t>-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b="1" dirty="0" smtClean="0"/>
              <a:t>It is a sea product it contains iodide &amp; its characters related to halogens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7543800" cy="468896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CONSTITUTION-Lean, thin, emaciated with a typical </a:t>
            </a:r>
            <a:r>
              <a:rPr lang="en-US" b="1" dirty="0" err="1" smtClean="0"/>
              <a:t>cachexic</a:t>
            </a:r>
            <a:r>
              <a:rPr lang="en-US" b="1" dirty="0" smtClean="0"/>
              <a:t> look.</a:t>
            </a:r>
            <a:endParaRPr lang="en-US" dirty="0" smtClean="0"/>
          </a:p>
          <a:p>
            <a:endParaRPr lang="en-US" dirty="0" smtClean="0"/>
          </a:p>
          <a:p>
            <a:pPr lvl="0"/>
            <a:r>
              <a:rPr lang="en-US" b="1" dirty="0" smtClean="0"/>
              <a:t>Diathesis -scrofulous</a:t>
            </a:r>
            <a:endParaRPr lang="en-US" dirty="0" smtClean="0"/>
          </a:p>
          <a:p>
            <a:pPr lvl="0"/>
            <a:r>
              <a:rPr lang="en-US" b="1" dirty="0" smtClean="0"/>
              <a:t>Miasm-syphilitic, tubercular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b="1" dirty="0" smtClean="0"/>
              <a:t>Ailments from-summer and warmth</a:t>
            </a:r>
          </a:p>
          <a:p>
            <a:r>
              <a:rPr lang="en-US" b="1" dirty="0" smtClean="0"/>
              <a:t>Thermal state-Hot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of 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7543800" cy="46127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Glands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Heart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Bones and hair- deformities, tumor, hair fall.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Mucus membranes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Skin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err="1" smtClean="0"/>
              <a:t>Utreus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3000"/>
          </a:xfrm>
        </p:spPr>
        <p:txBody>
          <a:bodyPr/>
          <a:lstStyle/>
          <a:p>
            <a:r>
              <a:rPr lang="en-US" dirty="0" smtClean="0"/>
              <a:t>Mental symptoms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209800" y="1524000"/>
            <a:ext cx="3962400" cy="12192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4400" dirty="0" smtClean="0">
                <a:solidFill>
                  <a:schemeClr val="tx1"/>
                </a:solidFill>
              </a:rPr>
              <a:t>ACTIVE</a:t>
            </a:r>
          </a:p>
          <a:p>
            <a:r>
              <a:rPr lang="en-US" sz="14400" dirty="0" smtClean="0">
                <a:solidFill>
                  <a:schemeClr val="tx1"/>
                </a:solidFill>
              </a:rPr>
              <a:t/>
            </a:r>
            <a:br>
              <a:rPr lang="en-US" sz="14400" dirty="0" smtClean="0">
                <a:solidFill>
                  <a:schemeClr val="tx1"/>
                </a:solidFill>
              </a:rPr>
            </a:br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7" name="Content Placeholder 6" descr="download (2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05000" y="3048000"/>
            <a:ext cx="4625975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Restless</a:t>
            </a:r>
            <a:endParaRPr lang="en-US" dirty="0"/>
          </a:p>
        </p:txBody>
      </p:sp>
      <p:pic>
        <p:nvPicPr>
          <p:cNvPr id="7" name="Content Placeholder 6" descr="download (3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4800" y="1752599"/>
            <a:ext cx="6095999" cy="45720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Anxious</a:t>
            </a:r>
            <a:endParaRPr lang="en-US" dirty="0"/>
          </a:p>
        </p:txBody>
      </p:sp>
      <p:pic>
        <p:nvPicPr>
          <p:cNvPr id="7" name="Content Placeholder 6" descr="anxious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5715000" cy="4724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3000"/>
          </a:xfrm>
        </p:spPr>
        <p:txBody>
          <a:bodyPr/>
          <a:lstStyle/>
          <a:p>
            <a:pPr lvl="0"/>
            <a:r>
              <a:rPr lang="en-US" dirty="0" smtClean="0"/>
              <a:t>Impulsive</a:t>
            </a:r>
            <a:endParaRPr lang="en-US" dirty="0"/>
          </a:p>
        </p:txBody>
      </p:sp>
      <p:pic>
        <p:nvPicPr>
          <p:cNvPr id="7" name="Content Placeholder 6" descr="bipolar-impulsivity-controlling-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6934200" cy="5334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Destructive</a:t>
            </a:r>
            <a:endParaRPr lang="en-US" dirty="0"/>
          </a:p>
        </p:txBody>
      </p:sp>
      <p:pic>
        <p:nvPicPr>
          <p:cNvPr id="7" name="Content Placeholder 6" descr="httploadstormcomfilessoftware-testing-is-destructive-nukejpg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8600" y="2057400"/>
            <a:ext cx="7315200" cy="4419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symptoms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04800" y="1905000"/>
            <a:ext cx="4876800" cy="3886200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Constrictions – more marked in iodine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/>
            </a:extLst>
          </a:blip>
          <a:srcRect l="50000" t="17512" r="10833" b="4647"/>
          <a:stretch>
            <a:fillRect/>
          </a:stretch>
        </p:blipFill>
        <p:spPr bwMode="auto">
          <a:xfrm>
            <a:off x="5562600" y="990600"/>
            <a:ext cx="3581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 on the Periodic Table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halogens are located in Group VIIA of the periodic table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and are a particular class of nonmetals</a:t>
            </a:r>
            <a:r>
              <a:rPr lang="en-US" b="1" dirty="0" smtClean="0"/>
              <a:t>. The halogen elements are fluorine, chlorine, bromine, iodine, astatine.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symptoms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2250560"/>
          </a:xfrm>
        </p:spPr>
        <p:txBody>
          <a:bodyPr/>
          <a:lstStyle/>
          <a:p>
            <a:pPr lvl="0"/>
            <a:r>
              <a:rPr lang="en-US" dirty="0" smtClean="0"/>
              <a:t>Formation of pseudo membranes</a:t>
            </a:r>
            <a:endParaRPr lang="en-US" dirty="0"/>
          </a:p>
        </p:txBody>
      </p:sp>
      <p:pic>
        <p:nvPicPr>
          <p:cNvPr id="7" name="Content Placeholder 6" descr="290px-Dirty_white_pseudomembrane_classically_seen_in_diphtheria_2013-07-06_11-07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962400" y="1797050"/>
            <a:ext cx="3357562" cy="39433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Anti scorbutic action-stronger in </a:t>
            </a:r>
            <a:r>
              <a:rPr lang="en-US" dirty="0" err="1" smtClean="0"/>
              <a:t>bromium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/>
            </a:extLst>
          </a:blip>
          <a:srcRect l="45807" t="27788" r="2254" b="14502"/>
          <a:stretch>
            <a:fillRect/>
          </a:stretch>
        </p:blipFill>
        <p:spPr bwMode="auto">
          <a:xfrm>
            <a:off x="4495800" y="1905000"/>
            <a:ext cx="3429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Acrid discharges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/>
            </a:extLst>
          </a:blip>
          <a:srcRect l="45807" t="19131" r="8746" b="5846"/>
          <a:stretch>
            <a:fillRect/>
          </a:stretch>
        </p:blipFill>
        <p:spPr bwMode="auto">
          <a:xfrm>
            <a:off x="4343400" y="1752600"/>
            <a:ext cx="3505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Produce inflammation, congestion, ulceration and malignancy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/>
            </a:extLst>
          </a:blip>
          <a:srcRect l="20377" t="41306" r="18491" b="6122"/>
          <a:stretch>
            <a:fillRect/>
          </a:stretch>
        </p:blipFill>
        <p:spPr bwMode="auto">
          <a:xfrm>
            <a:off x="4114800" y="243840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Slow onset of diseases- so they are useful in chronic diseases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/>
            </a:extLst>
          </a:blip>
          <a:srcRect l="9017" t="33559" r="8747" b="5846"/>
          <a:stretch>
            <a:fillRect/>
          </a:stretch>
        </p:blipFill>
        <p:spPr bwMode="auto">
          <a:xfrm>
            <a:off x="3962400" y="2286000"/>
            <a:ext cx="4038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Irritant to Mucus membrane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81400" y="1371600"/>
            <a:ext cx="4114800" cy="3886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Glands</a:t>
            </a:r>
            <a:endParaRPr lang="en-US" dirty="0"/>
          </a:p>
        </p:txBody>
      </p:sp>
      <p:pic>
        <p:nvPicPr>
          <p:cNvPr id="5" name="Content Placeholder 4" descr="download (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43200" y="1905000"/>
            <a:ext cx="4567237" cy="4191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 smtClean="0"/>
              <a:t>oedematous</a:t>
            </a:r>
            <a:r>
              <a:rPr lang="en-US" dirty="0" smtClean="0"/>
              <a:t> condition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Action on circulatory system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Action on CNS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Periodic return of complaints</a:t>
            </a:r>
          </a:p>
          <a:p>
            <a:endParaRPr lang="en-US" dirty="0" smtClean="0"/>
          </a:p>
          <a:p>
            <a:r>
              <a:rPr lang="en-US" dirty="0" smtClean="0"/>
              <a:t>female genital affections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THANK YOU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4800" y="533400"/>
            <a:ext cx="7848600" cy="592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0772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 Greek terminology the words ‘</a:t>
            </a:r>
            <a:r>
              <a:rPr lang="en-US" b="1" dirty="0" err="1" smtClean="0"/>
              <a:t>holos</a:t>
            </a:r>
            <a:r>
              <a:rPr lang="en-US" b="1" dirty="0" smtClean="0"/>
              <a:t>’ means sea salt &amp; ‘genes’ means born. The halogens constitute a well marked group. They have 7 electrons in the outer orbit. They do not occur free but in combined state. They occur fairly and abundantly in nature 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The important halogens are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Fluorine</a:t>
            </a:r>
            <a:endParaRPr lang="en-US" sz="2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000" dirty="0" smtClean="0"/>
              <a:t> 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Chlorine</a:t>
            </a:r>
            <a:endParaRPr lang="en-US" sz="2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3000" dirty="0" smtClean="0"/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Bromine</a:t>
            </a:r>
            <a:endParaRPr lang="en-US" sz="2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000" dirty="0" smtClean="0"/>
              <a:t> 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Iodine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Fluorine</a:t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lvl="0"/>
            <a:r>
              <a:rPr lang="en-US" b="1" dirty="0" smtClean="0"/>
              <a:t>Fluorine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b="1" dirty="0" smtClean="0"/>
              <a:t>Atomic Number: </a:t>
            </a:r>
            <a:r>
              <a:rPr lang="en-US" dirty="0" smtClean="0"/>
              <a:t>9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b="1" dirty="0" smtClean="0"/>
              <a:t>Symbol: </a:t>
            </a:r>
            <a:r>
              <a:rPr lang="en-US" dirty="0" smtClean="0"/>
              <a:t>F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b="1" dirty="0" smtClean="0"/>
              <a:t>Atomic Weight: </a:t>
            </a:r>
            <a:r>
              <a:rPr lang="en-US" dirty="0" smtClean="0"/>
              <a:t>18.998403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b="1" dirty="0" smtClean="0"/>
              <a:t>Discovery: </a:t>
            </a:r>
            <a:r>
              <a:rPr lang="en-US" dirty="0" smtClean="0"/>
              <a:t>Henri Moissan</a:t>
            </a:r>
            <a:r>
              <a:rPr lang="en-US" b="1" dirty="0" smtClean="0"/>
              <a:t> </a:t>
            </a:r>
            <a:r>
              <a:rPr lang="en-US" dirty="0" smtClean="0"/>
              <a:t>1886 (France)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3886200" cy="28194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0" y="4419600"/>
          <a:ext cx="4114800" cy="224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</a:tblGrid>
              <a:tr h="224028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element fluorine is a greenish yellow gas. This a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simulant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showing how fluorine appears (though the actual gas would be less intensely colored in small volumes). The real element would corrode even borosilicate glass.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Chlorine</a:t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178808" y="4953000"/>
            <a:ext cx="352044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This is a sample of pure chlorine gas. Chlorine gas is a pale greenish yellow color.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sz="3600" b="1" dirty="0" smtClean="0"/>
              <a:t>Chlorine</a:t>
            </a:r>
            <a:endParaRPr lang="en-US" sz="3600" dirty="0" smtClean="0"/>
          </a:p>
          <a:p>
            <a:endParaRPr lang="en-US" sz="3600" dirty="0" smtClean="0"/>
          </a:p>
          <a:p>
            <a:pPr lvl="0"/>
            <a:r>
              <a:rPr lang="en-US" sz="3600" b="1" dirty="0" smtClean="0"/>
              <a:t>Atomic Number: </a:t>
            </a:r>
            <a:r>
              <a:rPr lang="en-US" sz="3600" dirty="0" smtClean="0"/>
              <a:t>17</a:t>
            </a:r>
          </a:p>
          <a:p>
            <a:pPr>
              <a:buNone/>
            </a:pPr>
            <a:r>
              <a:rPr lang="en-US" sz="3600" dirty="0" smtClean="0"/>
              <a:t> </a:t>
            </a:r>
          </a:p>
          <a:p>
            <a:pPr lvl="0"/>
            <a:r>
              <a:rPr lang="en-US" sz="3600" b="1" dirty="0" smtClean="0"/>
              <a:t>Symbol: </a:t>
            </a:r>
            <a:r>
              <a:rPr lang="en-US" sz="3600" dirty="0" err="1" smtClean="0"/>
              <a:t>Cl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 </a:t>
            </a:r>
          </a:p>
          <a:p>
            <a:pPr lvl="0"/>
            <a:r>
              <a:rPr lang="en-US" sz="3600" b="1" dirty="0" smtClean="0"/>
              <a:t>Atomic Weight: </a:t>
            </a:r>
            <a:r>
              <a:rPr lang="en-US" sz="3600" dirty="0" smtClean="0"/>
              <a:t>35.4527</a:t>
            </a:r>
          </a:p>
          <a:p>
            <a:pPr>
              <a:buNone/>
            </a:pPr>
            <a:r>
              <a:rPr lang="en-US" sz="3600" dirty="0" smtClean="0"/>
              <a:t> </a:t>
            </a:r>
          </a:p>
          <a:p>
            <a:pPr lvl="0"/>
            <a:r>
              <a:rPr lang="en-US" sz="3600" b="1" dirty="0" smtClean="0"/>
              <a:t>Discovery: </a:t>
            </a:r>
            <a:r>
              <a:rPr lang="en-US" sz="3600" dirty="0" smtClean="0"/>
              <a:t>Carl Wilhelm</a:t>
            </a:r>
            <a:r>
              <a:rPr lang="en-US" sz="3600" b="1" dirty="0" smtClean="0"/>
              <a:t> </a:t>
            </a:r>
            <a:r>
              <a:rPr lang="en-US" sz="3600" dirty="0" smtClean="0"/>
              <a:t>Scheele 1774 (Sweden)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9" name="Content Placeholder 8" descr="hospital-liquid-chlorine-dioxide-500x500 (1)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886200" y="914400"/>
            <a:ext cx="4038599" cy="3810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Bromine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4876800"/>
            <a:ext cx="352044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Bromine is a heavy, reddish-brown liquid. It is the only non-metallic element that is liquid at room temperature.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Atomic Number: </a:t>
            </a:r>
            <a:r>
              <a:rPr lang="en-US" dirty="0" smtClean="0"/>
              <a:t>35</a:t>
            </a:r>
          </a:p>
          <a:p>
            <a:endParaRPr lang="en-US" dirty="0" smtClean="0"/>
          </a:p>
          <a:p>
            <a:pPr lvl="0"/>
            <a:r>
              <a:rPr lang="en-US" b="1" dirty="0" smtClean="0"/>
              <a:t>Symbol: </a:t>
            </a:r>
            <a:r>
              <a:rPr lang="en-US" dirty="0" smtClean="0"/>
              <a:t>Br</a:t>
            </a:r>
          </a:p>
          <a:p>
            <a:endParaRPr lang="en-US" dirty="0" smtClean="0"/>
          </a:p>
          <a:p>
            <a:pPr lvl="0"/>
            <a:r>
              <a:rPr lang="en-US" b="1" dirty="0" smtClean="0"/>
              <a:t>Atomic Weight: </a:t>
            </a:r>
            <a:r>
              <a:rPr lang="en-US" dirty="0" smtClean="0"/>
              <a:t>79.904</a:t>
            </a:r>
          </a:p>
          <a:p>
            <a:endParaRPr lang="en-US" dirty="0" smtClean="0"/>
          </a:p>
          <a:p>
            <a:pPr lvl="0"/>
            <a:r>
              <a:rPr lang="en-US" b="1" dirty="0" smtClean="0"/>
              <a:t>Discovery: </a:t>
            </a:r>
            <a:r>
              <a:rPr lang="en-US" dirty="0" smtClean="0"/>
              <a:t>Antoine J. </a:t>
            </a:r>
            <a:r>
              <a:rPr lang="en-US" dirty="0" err="1" smtClean="0"/>
              <a:t>Balard</a:t>
            </a:r>
            <a:r>
              <a:rPr lang="en-US" b="1" dirty="0" smtClean="0"/>
              <a:t> </a:t>
            </a:r>
            <a:r>
              <a:rPr lang="en-US" dirty="0" smtClean="0"/>
              <a:t>(1826, France)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download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14800" y="995362"/>
            <a:ext cx="3810000" cy="32718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Iodine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385076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Atomic Number: </a:t>
            </a:r>
            <a:r>
              <a:rPr lang="en-US" dirty="0" smtClean="0"/>
              <a:t>53</a:t>
            </a:r>
          </a:p>
          <a:p>
            <a:endParaRPr lang="en-US" dirty="0" smtClean="0"/>
          </a:p>
          <a:p>
            <a:pPr lvl="0"/>
            <a:r>
              <a:rPr lang="en-US" b="1" dirty="0" smtClean="0"/>
              <a:t>Iodine Symbol: </a:t>
            </a:r>
            <a:r>
              <a:rPr lang="en-US" dirty="0" smtClean="0"/>
              <a:t>I</a:t>
            </a:r>
          </a:p>
          <a:p>
            <a:endParaRPr lang="en-US" dirty="0" smtClean="0"/>
          </a:p>
          <a:p>
            <a:pPr lvl="0"/>
            <a:r>
              <a:rPr lang="en-US" b="1" dirty="0" smtClean="0"/>
              <a:t>Atomic Weight: </a:t>
            </a:r>
            <a:r>
              <a:rPr lang="en-US" dirty="0" smtClean="0"/>
              <a:t>126.90447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Discovery: </a:t>
            </a:r>
            <a:r>
              <a:rPr lang="en-US" dirty="0" smtClean="0"/>
              <a:t>Bernard</a:t>
            </a:r>
            <a:r>
              <a:rPr lang="en-US" b="1" dirty="0" smtClean="0"/>
              <a:t> </a:t>
            </a:r>
            <a:r>
              <a:rPr lang="en-US" dirty="0" err="1" smtClean="0"/>
              <a:t>Courtois</a:t>
            </a:r>
            <a:r>
              <a:rPr lang="en-US" dirty="0" smtClean="0"/>
              <a:t> 1811 (France)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2438400" y="5257800"/>
            <a:ext cx="5426075" cy="15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5278" tIns="217419" rIns="54592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This is a flask of elemental iodine vapor.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hqdefaul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14800" y="457200"/>
            <a:ext cx="3521075" cy="4724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Astatine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Atomic Number: </a:t>
            </a:r>
            <a:r>
              <a:rPr lang="en-US" dirty="0" smtClean="0"/>
              <a:t>85</a:t>
            </a:r>
          </a:p>
          <a:p>
            <a:endParaRPr lang="en-US" dirty="0" smtClean="0"/>
          </a:p>
          <a:p>
            <a:pPr lvl="0"/>
            <a:r>
              <a:rPr lang="en-US" b="1" dirty="0" smtClean="0"/>
              <a:t>Symbol: </a:t>
            </a:r>
            <a:r>
              <a:rPr lang="en-US" dirty="0" smtClean="0"/>
              <a:t>At</a:t>
            </a:r>
          </a:p>
          <a:p>
            <a:endParaRPr lang="en-US" dirty="0" smtClean="0"/>
          </a:p>
          <a:p>
            <a:pPr lvl="0"/>
            <a:r>
              <a:rPr lang="en-US" b="1" dirty="0" smtClean="0"/>
              <a:t>Atomic Weight: </a:t>
            </a:r>
            <a:r>
              <a:rPr lang="en-US" dirty="0" smtClean="0"/>
              <a:t>209.9871</a:t>
            </a:r>
          </a:p>
          <a:p>
            <a:endParaRPr lang="en-US" dirty="0" smtClean="0"/>
          </a:p>
          <a:p>
            <a:pPr lvl="0"/>
            <a:r>
              <a:rPr lang="en-US" b="1" dirty="0" smtClean="0"/>
              <a:t>Discovery: </a:t>
            </a:r>
            <a:r>
              <a:rPr lang="en-US" dirty="0" smtClean="0"/>
              <a:t>D.R. Corson, K.R.</a:t>
            </a:r>
            <a:r>
              <a:rPr lang="en-US" b="1" dirty="0" smtClean="0"/>
              <a:t> </a:t>
            </a:r>
            <a:r>
              <a:rPr lang="en-US" dirty="0" err="1" smtClean="0"/>
              <a:t>MacKenzie</a:t>
            </a:r>
            <a:r>
              <a:rPr lang="en-US" dirty="0" smtClean="0"/>
              <a:t>, E. Segre 1940 (United States)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</TotalTime>
  <Words>403</Words>
  <Application>Microsoft Office PowerPoint</Application>
  <PresentationFormat>On-screen Show (4:3)</PresentationFormat>
  <Paragraphs>153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HALOGEN GROUP  </vt:lpstr>
      <vt:lpstr>Location on the Periodic Table </vt:lpstr>
      <vt:lpstr>Slide 3</vt:lpstr>
      <vt:lpstr>Slide 4</vt:lpstr>
      <vt:lpstr>Fluorine  </vt:lpstr>
      <vt:lpstr>Chlorine  </vt:lpstr>
      <vt:lpstr>Bromine </vt:lpstr>
      <vt:lpstr>Iodine</vt:lpstr>
      <vt:lpstr>Astatine </vt:lpstr>
      <vt:lpstr>COMBINATIONS  </vt:lpstr>
      <vt:lpstr>Slide 11</vt:lpstr>
      <vt:lpstr>CHARACTERISTIC FEATURES</vt:lpstr>
      <vt:lpstr>Sphere of action</vt:lpstr>
      <vt:lpstr>Mental symptoms</vt:lpstr>
      <vt:lpstr>Restless</vt:lpstr>
      <vt:lpstr>Anxious</vt:lpstr>
      <vt:lpstr>Impulsive</vt:lpstr>
      <vt:lpstr>Destructive</vt:lpstr>
      <vt:lpstr>Physical symptoms</vt:lpstr>
      <vt:lpstr>Physical symptoms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HALOGEN GROUP</dc:title>
  <dc:creator>New</dc:creator>
  <cp:lastModifiedBy>New</cp:lastModifiedBy>
  <cp:revision>13</cp:revision>
  <dcterms:created xsi:type="dcterms:W3CDTF">2019-08-07T04:30:54Z</dcterms:created>
  <dcterms:modified xsi:type="dcterms:W3CDTF">2019-08-07T05:58:42Z</dcterms:modified>
</cp:coreProperties>
</file>